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357" r:id="rId3"/>
    <p:sldId id="358" r:id="rId4"/>
    <p:sldId id="343" r:id="rId5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163" d="100"/>
          <a:sy n="163" d="100"/>
        </p:scale>
        <p:origin x="22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3612E-FC9D-4896-B972-8B42E5A28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88328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lv-LV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7FADBE-1BD6-411A-9DEE-258CD5D1F9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10196"/>
            <a:ext cx="9144000" cy="116378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997260-835C-4AC2-94C0-841FF6E15A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24000" y="6226476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Arial Nova" panose="020B0504020202020204" pitchFamily="34" charset="0"/>
              </a:defRPr>
            </a:lvl1pPr>
          </a:lstStyle>
          <a:p>
            <a:fld id="{535061B2-27E5-4D27-9510-05BF518C95E7}" type="datetimeFigureOut">
              <a:rPr lang="lv-LV" smtClean="0"/>
              <a:t>14.11.2024</a:t>
            </a:fld>
            <a:endParaRPr lang="lv-LV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FF5AAE9-D8E9-4549-8E5E-2641226894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2074" y="3538305"/>
            <a:ext cx="3589716" cy="358971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CFD5226-1CA9-442A-B038-E4070DC82E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754" y="238574"/>
            <a:ext cx="1658752" cy="497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242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23C6A-733F-4788-8F5C-634B43586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6CCF72-E401-4EAF-97EE-0C1AF68EDF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D2DFCE-BB3E-407D-ABB7-E8FEC75803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5061B2-27E5-4D27-9510-05BF518C95E7}" type="datetimeFigureOut">
              <a:rPr lang="lv-LV" smtClean="0"/>
              <a:t>14.11.2024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0EE3C0-2D8E-4065-B863-10F9E31DB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8157D-A177-4A35-895B-C99E1E776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E07957-D524-4D68-9ADD-C7E5D920168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37557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962B62-40FE-4301-9B12-232FFF978A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CD78D5-454E-417A-8533-57EA4A9C0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6F891-FABD-4FE7-A115-3309157BC0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5061B2-27E5-4D27-9510-05BF518C95E7}" type="datetimeFigureOut">
              <a:rPr lang="lv-LV" smtClean="0"/>
              <a:t>14.11.2024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0D417F-F8C3-463D-B38D-4A69DD75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14BC57-7BFD-4ABB-B1DB-EF8FC24D3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E07957-D524-4D68-9ADD-C7E5D920168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04910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B2E923C-519B-4387-9349-974AEA2C94A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88D580-91EF-4B41-9273-62DAF69E7C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1352" y="4197927"/>
            <a:ext cx="9882447" cy="1654231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 Nova" panose="020B0504020202020204" pitchFamily="34" charset="0"/>
              </a:defRPr>
            </a:lvl1pPr>
          </a:lstStyle>
          <a:p>
            <a:br>
              <a:rPr lang="en-US" dirty="0"/>
            </a:br>
            <a:br>
              <a:rPr lang="en-US" dirty="0"/>
            </a:br>
            <a:endParaRPr lang="lv-LV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7926B8B-1204-495A-B32B-97BB7278A15A}"/>
              </a:ext>
            </a:extLst>
          </p:cNvPr>
          <p:cNvSpPr txBox="1"/>
          <p:nvPr/>
        </p:nvSpPr>
        <p:spPr>
          <a:xfrm>
            <a:off x="1471352" y="6168044"/>
            <a:ext cx="3200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stradini.lv</a:t>
            </a:r>
            <a:endParaRPr lang="lv-LV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BFBAE4-80E6-46CB-9498-D012EAE4B374}"/>
              </a:ext>
            </a:extLst>
          </p:cNvPr>
          <p:cNvSpPr txBox="1"/>
          <p:nvPr/>
        </p:nvSpPr>
        <p:spPr>
          <a:xfrm>
            <a:off x="1471352" y="1668005"/>
            <a:ext cx="98824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b="1" dirty="0" err="1">
                <a:solidFill>
                  <a:schemeClr val="bg1"/>
                </a:solidFill>
              </a:rPr>
              <a:t>Paldies</a:t>
            </a:r>
            <a:r>
              <a:rPr lang="en-GB" sz="6600" b="1" dirty="0">
                <a:solidFill>
                  <a:schemeClr val="bg1"/>
                </a:solidFill>
              </a:rPr>
              <a:t> par </a:t>
            </a:r>
            <a:r>
              <a:rPr lang="en-GB" sz="6600" b="1" dirty="0" err="1">
                <a:solidFill>
                  <a:schemeClr val="bg1"/>
                </a:solidFill>
              </a:rPr>
              <a:t>uzmanību</a:t>
            </a:r>
            <a:r>
              <a:rPr lang="en-GB" sz="6600" b="1" dirty="0">
                <a:solidFill>
                  <a:schemeClr val="bg1"/>
                </a:solidFill>
              </a:rPr>
              <a:t>!</a:t>
            </a:r>
            <a:endParaRPr lang="lv-LV" sz="6600" b="1" dirty="0"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8798AF0-6FC4-4D95-B671-6EF3646179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1" y="-80977"/>
            <a:ext cx="1884839" cy="1884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541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3E2EA-5240-4C98-A5B7-C8DB457EC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577152-79D6-4EF5-89AD-C9D287436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84A322-685E-4516-BB72-31482BB1F9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5061B2-27E5-4D27-9510-05BF518C95E7}" type="datetimeFigureOut">
              <a:rPr lang="lv-LV" smtClean="0"/>
              <a:t>14.11.2024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78658C-C03A-446C-86FA-D170702F1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19CD6C-3BE6-44F2-910C-27531A91D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E07957-D524-4D68-9ADD-C7E5D920168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61118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69215-D475-497F-A16E-1DCDCF053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C5980D-F2BB-4684-A567-F717935517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9CC59E-CF78-493F-A1CA-71A7CD05CE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5061B2-27E5-4D27-9510-05BF518C95E7}" type="datetimeFigureOut">
              <a:rPr lang="lv-LV" smtClean="0"/>
              <a:t>14.11.2024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B5168A-792C-4429-98E7-57A26019D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5FE5DC-0E9B-40D2-94A6-2A44DFD72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E07957-D524-4D68-9ADD-C7E5D9201682}" type="slidenum">
              <a:rPr lang="lv-LV" smtClean="0"/>
              <a:t>‹#›</a:t>
            </a:fld>
            <a:endParaRPr lang="lv-LV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C93BE04-CD04-4C5A-AC2A-6F820A0422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72208"/>
            <a:ext cx="1637581" cy="491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633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898D0-7652-4087-BC73-F1A748641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4E102-ADC8-404F-B25B-FF0347DA89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A02D51-9DF0-4910-B450-069C4B0434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507DE7-D95C-4868-B884-3A2AD39F72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5061B2-27E5-4D27-9510-05BF518C95E7}" type="datetimeFigureOut">
              <a:rPr lang="lv-LV" smtClean="0"/>
              <a:t>14.11.2024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4CDBC5-515F-4261-BAF7-655841E44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CAAD6C-50DF-401B-980F-E58E7B9D6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E07957-D524-4D68-9ADD-C7E5D920168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6183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0CD58-D651-4DE6-BB2E-58D528AE6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3AE430-5A80-422B-9DE3-3C7C6D8CAB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54366E-2B98-4CB8-8B39-96883CF7AD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274430-3FA2-4830-BB11-C6C03D31BD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FA8327-CF92-4927-82EC-DE5754CE3D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A9ECEA-8D3A-4011-932B-FA60778203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5061B2-27E5-4D27-9510-05BF518C95E7}" type="datetimeFigureOut">
              <a:rPr lang="lv-LV" smtClean="0"/>
              <a:t>14.11.2024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887E6F-8B7D-4AD2-B764-4A7165FBB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CF095F-E79B-47FA-B98A-7D643950D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E07957-D524-4D68-9ADD-C7E5D920168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52078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0742D-59E7-419D-8FD9-4F3DCB4D7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7D120B-7E20-4BAC-B9AA-4019D75219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5061B2-27E5-4D27-9510-05BF518C95E7}" type="datetimeFigureOut">
              <a:rPr lang="lv-LV" smtClean="0"/>
              <a:t>14.11.2024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72974F-D9AB-4C5B-937C-C148B21DE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B3099E-DC09-485A-9FBB-B7E55F67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E07957-D524-4D68-9ADD-C7E5D920168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40561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B20B1B-F58B-4265-8952-70817582C7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5061B2-27E5-4D27-9510-05BF518C95E7}" type="datetimeFigureOut">
              <a:rPr lang="lv-LV" smtClean="0"/>
              <a:t>14.11.2024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2FAA92-4080-4841-BD85-3E17FF263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C4652A-4A3C-437C-9521-6217FC798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E07957-D524-4D68-9ADD-C7E5D920168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28443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D07CD-5197-4AF7-A619-F8244C610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7B914-D7C0-46F7-9291-00ACAEBBD3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7AC306-5CBE-432C-9F24-B514236F51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D84850-7BF2-4831-890F-16A80A32745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5061B2-27E5-4D27-9510-05BF518C95E7}" type="datetimeFigureOut">
              <a:rPr lang="lv-LV" smtClean="0"/>
              <a:t>14.11.2024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D48941-0D83-4699-99C3-C38D379C5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361B2E-1CD5-45EF-85D4-18BFE9C33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E07957-D524-4D68-9ADD-C7E5D920168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85697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5540E-E007-442F-9356-14B90860A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77BE52-BBE1-404E-BECB-0C97D505D6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CC3023-6B71-4E27-BF4E-35ADDBBCDC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C81F20-0868-423C-9228-E60D941ADF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5061B2-27E5-4D27-9510-05BF518C95E7}" type="datetimeFigureOut">
              <a:rPr lang="lv-LV" smtClean="0"/>
              <a:t>14.11.2024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83B478-6BBE-40E4-B1E1-44C78C2F5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CECCEC-5A8D-430F-8F1A-ED3045096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E07957-D524-4D68-9ADD-C7E5D920168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50397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4ADA9B-E852-4106-B64C-6161035AF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4197"/>
            <a:ext cx="10515600" cy="12718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A8FF48-5C06-4386-8070-F1445EE22F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753985"/>
            <a:ext cx="10515600" cy="3857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85AA0A-1058-4D1E-9D20-97612735AB9C}"/>
              </a:ext>
            </a:extLst>
          </p:cNvPr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chemeClr val="accent6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732663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C810D-10C5-4913-A6B4-519BBEF78A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>
                <a:solidFill>
                  <a:schemeClr val="tx2"/>
                </a:solidFill>
              </a:rPr>
              <a:t>Tirgus izpētes nozīme iepirkumos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0E3191-240B-4AE9-8EA9-049BA187CB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757345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1DF5D-5990-4B92-9AEA-9748D2D14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99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471805" algn="l"/>
              </a:tabLst>
              <a:defRPr/>
            </a:pPr>
            <a:r>
              <a:rPr kumimoji="0" lang="lv-LV" sz="2100" b="1" i="0" u="none" strike="noStrike" kern="1200" cap="none" spc="-5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“Best</a:t>
            </a:r>
            <a:r>
              <a:rPr kumimoji="0" lang="lv-LV" sz="2100" b="1" i="0" u="none" strike="noStrike" kern="1200" cap="none" spc="34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100" b="1" i="0" u="none" strike="noStrike" kern="1200" cap="none" spc="-2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Value</a:t>
            </a:r>
            <a:r>
              <a:rPr kumimoji="0" lang="lv-LV" sz="2100" b="1" i="0" u="none" strike="noStrike" kern="1200" cap="none" spc="34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100" b="1" i="0" u="none" strike="noStrike" kern="1200" cap="none" spc="-5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for</a:t>
            </a:r>
            <a:r>
              <a:rPr kumimoji="0" lang="lv-LV" sz="2100" b="1" i="0" u="none" strike="noStrike" kern="1200" cap="none" spc="34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100" b="1" i="0" u="none" strike="noStrike" kern="1200" cap="none" spc="-5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Money”</a:t>
            </a:r>
            <a:r>
              <a:rPr kumimoji="0" lang="lv-LV" sz="2100" b="1" i="0" u="none" strike="noStrike" kern="1200" cap="none" spc="335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1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(BVM)</a:t>
            </a:r>
            <a:br>
              <a:rPr lang="en-GB" sz="2100" b="1" spc="340" dirty="0">
                <a:solidFill>
                  <a:schemeClr val="tx2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r>
              <a:rPr kumimoji="0" lang="lv-LV" sz="2100" i="0" u="none" strike="noStrike" kern="1200" cap="none" spc="-5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"vislabākā</a:t>
            </a:r>
            <a:r>
              <a:rPr kumimoji="0" lang="lv-LV" sz="2100" i="0" u="none" strike="noStrike" kern="1200" cap="none" spc="34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100" i="0" u="none" strike="noStrike" kern="1200" cap="none" spc="-5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cenas</a:t>
            </a:r>
            <a:r>
              <a:rPr kumimoji="0" lang="lv-LV" sz="2100" i="0" u="none" strike="noStrike" kern="1200" cap="none" spc="335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100" i="0" u="none" strike="noStrike" kern="1200" cap="none" spc="-5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un</a:t>
            </a:r>
            <a:r>
              <a:rPr kumimoji="0" lang="lv-LV" sz="2100" i="0" u="none" strike="noStrike" kern="1200" cap="none" spc="33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100" i="0" u="none" strike="noStrike" kern="1200" cap="none" spc="-5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vērtības</a:t>
            </a:r>
            <a:r>
              <a:rPr kumimoji="0" lang="lv-LV" sz="2100" i="0" u="none" strike="noStrike" kern="1200" cap="none" spc="345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100" i="0" u="none" strike="noStrike" kern="1200" cap="none" spc="-5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attiecība“</a:t>
            </a:r>
            <a:r>
              <a:rPr kumimoji="0" lang="en-GB" sz="2100" i="0" u="none" strike="noStrike" kern="1200" cap="none" spc="-5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- </a:t>
            </a:r>
            <a:r>
              <a:rPr kumimoji="0" lang="lv-LV" sz="2100" i="0" u="none" strike="noStrike" kern="1200" cap="none" spc="-5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prasa</a:t>
            </a:r>
            <a:r>
              <a:rPr kumimoji="0" lang="lv-LV" sz="2100" i="0" u="none" strike="noStrike" kern="1200" cap="none" spc="345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100" i="0" u="none" strike="noStrike" kern="1200" cap="none" spc="-5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rūpīgu</a:t>
            </a:r>
            <a:r>
              <a:rPr kumimoji="0" lang="lv-LV" sz="2100" i="0" u="none" strike="noStrike" kern="1200" cap="none" spc="345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100" i="0" u="none" strike="noStrike" kern="1200" cap="none" spc="-5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iepirkuma</a:t>
            </a:r>
            <a:r>
              <a:rPr kumimoji="0" lang="lv-LV" sz="2100" i="0" u="none" strike="noStrike" kern="1200" cap="none" spc="345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100" i="0" u="none" strike="noStrike" kern="1200" cap="none" spc="-5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plānošanu</a:t>
            </a:r>
            <a:r>
              <a:rPr kumimoji="0" lang="lv-LV" sz="2100" i="0" u="none" strike="noStrike" kern="1200" cap="none" spc="34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100" i="0" u="none" strike="noStrike" kern="1200" cap="none" spc="-5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visās</a:t>
            </a:r>
            <a:r>
              <a:rPr kumimoji="0" lang="lv-LV" sz="2100" i="0" u="none" strike="noStrike" kern="1200" cap="none" spc="35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10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trīs</a:t>
            </a:r>
            <a:r>
              <a:rPr kumimoji="0" lang="lv-LV" sz="2100" i="0" u="none" strike="noStrike" kern="1200" cap="none" spc="345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100" i="0" u="none" strike="noStrike" kern="1200" cap="none" spc="-5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galvenajās</a:t>
            </a:r>
            <a:r>
              <a:rPr kumimoji="0" lang="lv-LV" sz="2100" i="0" u="none" strike="noStrike" kern="1200" cap="none" spc="345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100" i="0" u="none" strike="noStrike" kern="1200" cap="none" spc="-5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iepirkuma</a:t>
            </a:r>
            <a:r>
              <a:rPr kumimoji="0" lang="lv-LV" sz="2100" i="0" u="none" strike="noStrike" kern="1200" cap="none" spc="35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100" i="0" u="none" strike="noStrike" kern="1200" cap="none" spc="-5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fāzēs:</a:t>
            </a:r>
            <a:r>
              <a:rPr kumimoji="0" lang="lv-LV" sz="2100" i="0" u="none" strike="noStrike" kern="1200" cap="none" spc="35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100" i="0" u="none" strike="noStrike" kern="1200" cap="none" spc="-5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"pirms",</a:t>
            </a:r>
            <a:r>
              <a:rPr kumimoji="0" lang="en-GB" sz="2100" i="0" u="none" strike="noStrike" kern="1200" cap="none" spc="-5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100" i="0" u="none" strike="noStrike" kern="1200" cap="none" spc="-5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"laikā"</a:t>
            </a:r>
            <a:r>
              <a:rPr kumimoji="0" lang="lv-LV" sz="210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100" i="0" u="none" strike="noStrike" kern="1200" cap="none" spc="-5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un</a:t>
            </a:r>
            <a:r>
              <a:rPr kumimoji="0" lang="lv-LV" sz="2100" i="0" u="none" strike="noStrike" kern="1200" cap="none" spc="1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100" i="0" u="none" strike="noStrike" kern="1200" cap="none" spc="-5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"pēc"</a:t>
            </a:r>
            <a:r>
              <a:rPr kumimoji="0" lang="lv-LV" sz="210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100" i="0" u="none" strike="noStrike" kern="1200" cap="none" spc="-5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līguma</a:t>
            </a:r>
            <a:r>
              <a:rPr kumimoji="0" lang="lv-LV" sz="2100" i="0" u="none" strike="noStrike" kern="1200" cap="none" spc="1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100" i="0" u="none" strike="noStrike" kern="1200" cap="none" spc="-5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piešķiršanas</a:t>
            </a:r>
            <a:endParaRPr kumimoji="0" lang="lv-LV" sz="21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25D11E-1E24-40B2-B966-8622953A1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995"/>
              </a:spcBef>
              <a:spcAft>
                <a:spcPts val="0"/>
              </a:spcAft>
              <a:buNone/>
              <a:tabLst>
                <a:tab pos="471805" algn="l"/>
              </a:tabLst>
            </a:pPr>
            <a:endParaRPr lang="en-GB" sz="1600" spc="-5" dirty="0">
              <a:solidFill>
                <a:srgbClr val="40404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995"/>
              </a:spcBef>
              <a:spcAft>
                <a:spcPts val="0"/>
              </a:spcAft>
              <a:buNone/>
              <a:tabLst>
                <a:tab pos="471805" algn="l"/>
              </a:tabLst>
            </a:pPr>
            <a:endParaRPr lang="en-GB" sz="1600" spc="-5" dirty="0">
              <a:solidFill>
                <a:srgbClr val="40404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995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471805" algn="l"/>
              </a:tabLst>
              <a:defRPr/>
            </a:pPr>
            <a:r>
              <a:rPr lang="lv-LV" sz="2000" spc="-45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Iepirkuma priekšmeta definēšana. </a:t>
            </a:r>
            <a:r>
              <a:rPr kumimoji="0" lang="lv-LV" sz="2000" b="0" i="0" u="none" strike="noStrike" kern="1200" cap="none" spc="-4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Kā iepriekš pārbaudīt piedāvāto kvalitātes līmeni (preču paraugi)?</a:t>
            </a:r>
            <a:endParaRPr lang="lv-LV" sz="2000" spc="-45" dirty="0">
              <a:solidFill>
                <a:srgbClr val="40404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995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71805" algn="l"/>
              </a:tabLst>
            </a:pPr>
            <a:r>
              <a:rPr lang="lv-LV" sz="2000" spc="-45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Potenciālo piegādātāju loks.</a:t>
            </a:r>
          </a:p>
          <a:p>
            <a:pPr>
              <a:spcBef>
                <a:spcPts val="995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71805" algn="l"/>
              </a:tabLst>
            </a:pPr>
            <a:r>
              <a:rPr lang="lv-LV" sz="2000" spc="-45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Iepriekšējais informatīvais paziņojums (IUB). ES līmenis.</a:t>
            </a:r>
          </a:p>
          <a:p>
            <a:pPr>
              <a:spcBef>
                <a:spcPts val="995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71805" algn="l"/>
              </a:tabLst>
            </a:pPr>
            <a:r>
              <a:rPr lang="lv-LV" sz="2000" spc="-45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Paziņojums par apspriedi (IUB). Latvijas līmenis.</a:t>
            </a:r>
          </a:p>
          <a:p>
            <a:pPr>
              <a:spcBef>
                <a:spcPts val="995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71805" algn="l"/>
              </a:tabLst>
            </a:pPr>
            <a:r>
              <a:rPr lang="lv-LV" sz="2000" spc="-45" dirty="0">
                <a:solidFill>
                  <a:srgbClr val="40404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Piegādātāju līdzdalības iniciatīva.</a:t>
            </a:r>
            <a:endParaRPr lang="lv-LV" sz="2000" spc="-45" dirty="0">
              <a:solidFill>
                <a:srgbClr val="40404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618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698DB-BFDD-7554-A6F5-F2877101E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lv-LV" sz="2100" b="1" i="0" u="none" strike="noStrike" kern="1200" cap="none" spc="-5" normalizeH="0" baseline="0" noProof="0" dirty="0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“Best</a:t>
            </a:r>
            <a:r>
              <a:rPr kumimoji="0" lang="lv-LV" sz="2100" b="1" i="0" u="none" strike="noStrike" kern="1200" cap="none" spc="340" normalizeH="0" baseline="0" noProof="0" dirty="0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100" b="1" i="0" u="none" strike="noStrike" kern="1200" cap="none" spc="-20" normalizeH="0" baseline="0" noProof="0" dirty="0" err="1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Value</a:t>
            </a:r>
            <a:r>
              <a:rPr kumimoji="0" lang="lv-LV" sz="2100" b="1" i="0" u="none" strike="noStrike" kern="1200" cap="none" spc="340" normalizeH="0" baseline="0" noProof="0" dirty="0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100" b="1" i="0" u="none" strike="noStrike" kern="1200" cap="none" spc="-5" normalizeH="0" baseline="0" noProof="0" dirty="0" err="1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for</a:t>
            </a:r>
            <a:r>
              <a:rPr kumimoji="0" lang="lv-LV" sz="2100" b="1" i="0" u="none" strike="noStrike" kern="1200" cap="none" spc="340" normalizeH="0" baseline="0" noProof="0" dirty="0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100" b="1" i="0" u="none" strike="noStrike" kern="1200" cap="none" spc="-5" normalizeH="0" baseline="0" noProof="0" dirty="0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Money”</a:t>
            </a:r>
            <a:r>
              <a:rPr kumimoji="0" lang="lv-LV" sz="2100" b="1" i="0" u="none" strike="noStrike" kern="1200" cap="none" spc="335" normalizeH="0" baseline="0" noProof="0" dirty="0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100" b="1" i="0" u="none" strike="noStrike" kern="1200" cap="none" spc="0" normalizeH="0" baseline="0" noProof="0" dirty="0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(BVM)</a:t>
            </a:r>
            <a:br>
              <a:rPr kumimoji="0" lang="en-GB" sz="2100" b="1" i="0" u="none" strike="noStrike" kern="1200" cap="none" spc="340" normalizeH="0" baseline="0" noProof="0" dirty="0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r>
              <a:rPr kumimoji="0" lang="lv-LV" sz="2100" b="0" i="0" u="none" strike="noStrike" kern="1200" cap="none" spc="-5" normalizeH="0" baseline="0" noProof="0" dirty="0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"vislabākā</a:t>
            </a:r>
            <a:r>
              <a:rPr kumimoji="0" lang="lv-LV" sz="2100" b="0" i="0" u="none" strike="noStrike" kern="1200" cap="none" spc="340" normalizeH="0" baseline="0" noProof="0" dirty="0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100" b="0" i="0" u="none" strike="noStrike" kern="1200" cap="none" spc="-5" normalizeH="0" baseline="0" noProof="0" dirty="0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cenas</a:t>
            </a:r>
            <a:r>
              <a:rPr kumimoji="0" lang="lv-LV" sz="2100" b="0" i="0" u="none" strike="noStrike" kern="1200" cap="none" spc="335" normalizeH="0" baseline="0" noProof="0" dirty="0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100" b="0" i="0" u="none" strike="noStrike" kern="1200" cap="none" spc="-5" normalizeH="0" baseline="0" noProof="0" dirty="0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un</a:t>
            </a:r>
            <a:r>
              <a:rPr kumimoji="0" lang="lv-LV" sz="2100" b="0" i="0" u="none" strike="noStrike" kern="1200" cap="none" spc="330" normalizeH="0" baseline="0" noProof="0" dirty="0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100" b="0" i="0" u="none" strike="noStrike" kern="1200" cap="none" spc="-5" normalizeH="0" baseline="0" noProof="0" dirty="0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vērtības</a:t>
            </a:r>
            <a:r>
              <a:rPr kumimoji="0" lang="lv-LV" sz="2100" b="0" i="0" u="none" strike="noStrike" kern="1200" cap="none" spc="345" normalizeH="0" baseline="0" noProof="0" dirty="0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100" b="0" i="0" u="none" strike="noStrike" kern="1200" cap="none" spc="-5" normalizeH="0" baseline="0" noProof="0" dirty="0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attiecība“</a:t>
            </a:r>
            <a:r>
              <a:rPr kumimoji="0" lang="en-GB" sz="2100" b="0" i="0" u="none" strike="noStrike" kern="1200" cap="none" spc="-5" normalizeH="0" baseline="0" noProof="0" dirty="0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- </a:t>
            </a:r>
            <a:r>
              <a:rPr kumimoji="0" lang="lv-LV" sz="2100" b="0" i="0" u="none" strike="noStrike" kern="1200" cap="none" spc="-5" normalizeH="0" baseline="0" noProof="0" dirty="0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prasa</a:t>
            </a:r>
            <a:r>
              <a:rPr kumimoji="0" lang="lv-LV" sz="2100" b="0" i="0" u="none" strike="noStrike" kern="1200" cap="none" spc="345" normalizeH="0" baseline="0" noProof="0" dirty="0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100" b="0" i="0" u="none" strike="noStrike" kern="1200" cap="none" spc="-5" normalizeH="0" baseline="0" noProof="0" dirty="0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rūpīgu</a:t>
            </a:r>
            <a:r>
              <a:rPr kumimoji="0" lang="lv-LV" sz="2100" b="0" i="0" u="none" strike="noStrike" kern="1200" cap="none" spc="345" normalizeH="0" baseline="0" noProof="0" dirty="0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100" b="0" i="0" u="none" strike="noStrike" kern="1200" cap="none" spc="-5" normalizeH="0" baseline="0" noProof="0" dirty="0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iepirkuma</a:t>
            </a:r>
            <a:r>
              <a:rPr kumimoji="0" lang="lv-LV" sz="2100" b="0" i="0" u="none" strike="noStrike" kern="1200" cap="none" spc="345" normalizeH="0" baseline="0" noProof="0" dirty="0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100" b="0" i="0" u="none" strike="noStrike" kern="1200" cap="none" spc="-5" normalizeH="0" baseline="0" noProof="0" dirty="0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plānošanu</a:t>
            </a:r>
            <a:r>
              <a:rPr kumimoji="0" lang="lv-LV" sz="2100" b="0" i="0" u="none" strike="noStrike" kern="1200" cap="none" spc="340" normalizeH="0" baseline="0" noProof="0" dirty="0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100" b="0" i="0" u="none" strike="noStrike" kern="1200" cap="none" spc="-5" normalizeH="0" baseline="0" noProof="0" dirty="0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visās</a:t>
            </a:r>
            <a:r>
              <a:rPr kumimoji="0" lang="lv-LV" sz="2100" b="0" i="0" u="none" strike="noStrike" kern="1200" cap="none" spc="350" normalizeH="0" baseline="0" noProof="0" dirty="0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100" b="0" i="0" u="none" strike="noStrike" kern="1200" cap="none" spc="0" normalizeH="0" baseline="0" noProof="0" dirty="0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trīs</a:t>
            </a:r>
            <a:r>
              <a:rPr kumimoji="0" lang="lv-LV" sz="2100" b="0" i="0" u="none" strike="noStrike" kern="1200" cap="none" spc="345" normalizeH="0" baseline="0" noProof="0" dirty="0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100" b="0" i="0" u="none" strike="noStrike" kern="1200" cap="none" spc="-5" normalizeH="0" baseline="0" noProof="0" dirty="0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galvenajās</a:t>
            </a:r>
            <a:r>
              <a:rPr kumimoji="0" lang="lv-LV" sz="2100" b="0" i="0" u="none" strike="noStrike" kern="1200" cap="none" spc="345" normalizeH="0" baseline="0" noProof="0" dirty="0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100" b="0" i="0" u="none" strike="noStrike" kern="1200" cap="none" spc="-5" normalizeH="0" baseline="0" noProof="0" dirty="0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iepirkuma</a:t>
            </a:r>
            <a:r>
              <a:rPr kumimoji="0" lang="lv-LV" sz="2100" b="0" i="0" u="none" strike="noStrike" kern="1200" cap="none" spc="350" normalizeH="0" baseline="0" noProof="0" dirty="0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100" b="0" i="0" u="none" strike="noStrike" kern="1200" cap="none" spc="-5" normalizeH="0" baseline="0" noProof="0" dirty="0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fāzēs:</a:t>
            </a:r>
            <a:r>
              <a:rPr kumimoji="0" lang="lv-LV" sz="2100" b="0" i="0" u="none" strike="noStrike" kern="1200" cap="none" spc="350" normalizeH="0" baseline="0" noProof="0" dirty="0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100" b="0" i="0" u="none" strike="noStrike" kern="1200" cap="none" spc="-5" normalizeH="0" baseline="0" noProof="0" dirty="0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"pirms",</a:t>
            </a:r>
            <a:r>
              <a:rPr kumimoji="0" lang="en-GB" sz="2100" b="0" i="0" u="none" strike="noStrike" kern="1200" cap="none" spc="-5" normalizeH="0" baseline="0" noProof="0" dirty="0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100" b="0" i="0" u="none" strike="noStrike" kern="1200" cap="none" spc="-5" normalizeH="0" baseline="0" noProof="0" dirty="0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"laikā"</a:t>
            </a:r>
            <a:r>
              <a:rPr kumimoji="0" lang="lv-LV" sz="2100" b="0" i="0" u="none" strike="noStrike" kern="1200" cap="none" spc="0" normalizeH="0" baseline="0" noProof="0" dirty="0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100" b="0" i="0" u="none" strike="noStrike" kern="1200" cap="none" spc="-5" normalizeH="0" baseline="0" noProof="0" dirty="0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un</a:t>
            </a:r>
            <a:r>
              <a:rPr kumimoji="0" lang="lv-LV" sz="2100" b="0" i="0" u="none" strike="noStrike" kern="1200" cap="none" spc="10" normalizeH="0" baseline="0" noProof="0" dirty="0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100" b="0" i="0" u="none" strike="noStrike" kern="1200" cap="none" spc="-5" normalizeH="0" baseline="0" noProof="0" dirty="0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"pēc"</a:t>
            </a:r>
            <a:r>
              <a:rPr kumimoji="0" lang="lv-LV" sz="2100" b="0" i="0" u="none" strike="noStrike" kern="1200" cap="none" spc="0" normalizeH="0" baseline="0" noProof="0" dirty="0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100" b="0" i="0" u="none" strike="noStrike" kern="1200" cap="none" spc="-5" normalizeH="0" baseline="0" noProof="0" dirty="0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līguma</a:t>
            </a:r>
            <a:r>
              <a:rPr kumimoji="0" lang="lv-LV" sz="2100" b="0" i="0" u="none" strike="noStrike" kern="1200" cap="none" spc="10" normalizeH="0" baseline="0" noProof="0" dirty="0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100" b="0" i="0" u="none" strike="noStrike" kern="1200" cap="none" spc="-5" normalizeH="0" baseline="0" noProof="0" dirty="0">
                <a:ln>
                  <a:noFill/>
                </a:ln>
                <a:solidFill>
                  <a:srgbClr val="23559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piešķiršanas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D687B-D856-F985-64E4-9AC1875D8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995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471805" algn="l"/>
              </a:tabLst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995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471805" algn="l"/>
              </a:tabLst>
              <a:defRPr/>
            </a:pPr>
            <a:endParaRPr lang="en-GB" sz="2000" dirty="0">
              <a:solidFill>
                <a:srgbClr val="404040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995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471805" algn="l"/>
              </a:tabLst>
              <a:defRPr/>
            </a:pPr>
            <a:r>
              <a:rPr kumimoji="0" lang="lv-LV" sz="2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Kā</a:t>
            </a:r>
            <a:r>
              <a:rPr kumimoji="0" lang="lv-LV" sz="2000" b="0" i="0" u="none" strike="noStrike" kern="1200" cap="none" spc="-6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000" b="0" i="0" u="none" strike="noStrike" kern="1200" cap="none" spc="-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līgumā</a:t>
            </a:r>
            <a:r>
              <a:rPr kumimoji="0" lang="lv-LV" sz="2000" b="0" i="0" u="none" strike="noStrike" kern="1200" cap="none" spc="-4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ieviest</a:t>
            </a:r>
            <a:r>
              <a:rPr kumimoji="0" lang="lv-LV" sz="2000" b="0" i="0" u="none" strike="noStrike" kern="1200" cap="none" spc="-6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atbilstošus</a:t>
            </a:r>
            <a:r>
              <a:rPr kumimoji="0" lang="lv-LV" sz="2000" b="0" i="0" u="none" strike="noStrike" kern="1200" cap="none" spc="-6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stimulus</a:t>
            </a:r>
            <a:r>
              <a:rPr kumimoji="0" lang="lv-LV" sz="2000" b="0" i="0" u="none" strike="noStrike" kern="1200" cap="none" spc="-5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un</a:t>
            </a:r>
            <a:r>
              <a:rPr kumimoji="0" lang="lv-LV" sz="2000" b="0" i="0" u="none" strike="noStrike" kern="1200" cap="none" spc="-6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sankcijas,</a:t>
            </a:r>
            <a:r>
              <a:rPr kumimoji="0" lang="lv-LV" sz="2000" b="0" i="0" u="none" strike="noStrike" kern="1200" cap="none" spc="-7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lai</a:t>
            </a:r>
            <a:r>
              <a:rPr kumimoji="0" lang="lv-LV" sz="2000" b="0" i="0" u="none" strike="noStrike" kern="1200" cap="none" spc="-6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iegūtu vislabāko piedāvājumu un </a:t>
            </a:r>
            <a:r>
              <a:rPr kumimoji="0" lang="lv-LV" sz="2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novērstu</a:t>
            </a:r>
            <a:r>
              <a:rPr kumimoji="0" lang="lv-LV" sz="2000" b="0" i="0" u="none" strike="noStrike" kern="1200" cap="none" spc="-4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000" b="0" i="0" u="none" strike="noStrike" kern="1200" cap="none" spc="-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līguma</a:t>
            </a:r>
            <a:r>
              <a:rPr kumimoji="0" lang="lv-LV" sz="2000" b="0" i="0" u="none" strike="noStrike" kern="1200" cap="none" spc="-4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pārkāpumus?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995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471805" algn="l"/>
              </a:tabLst>
              <a:defRPr/>
            </a:pPr>
            <a:r>
              <a:rPr kumimoji="0" lang="lv-LV" sz="2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Kā</a:t>
            </a:r>
            <a:r>
              <a:rPr kumimoji="0" lang="lv-LV" sz="2000" b="0" i="0" u="none" strike="noStrike" kern="1200" cap="none" spc="-6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notiks</a:t>
            </a:r>
            <a:r>
              <a:rPr kumimoji="0" lang="lv-LV" sz="2000" b="0" i="0" u="none" strike="noStrike" kern="1200" cap="none" spc="-5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000" b="0" i="0" u="none" strike="noStrike" kern="1200" cap="none" spc="-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līguma</a:t>
            </a:r>
            <a:r>
              <a:rPr kumimoji="0" lang="lv-LV" sz="2000" b="0" i="0" u="none" strike="noStrike" kern="1200" cap="none" spc="-3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izpilde</a:t>
            </a:r>
            <a:r>
              <a:rPr kumimoji="0" lang="lv-LV" sz="2000" b="0" i="0" u="none" strike="noStrike" kern="1200" cap="none" spc="-8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0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un</a:t>
            </a:r>
            <a:r>
              <a:rPr kumimoji="0" lang="lv-LV" sz="2000" b="0" i="0" u="none" strike="noStrike" kern="1200" cap="none" spc="-4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lv-LV" sz="2000" b="0" i="0" u="none" strike="noStrike" kern="1200" cap="none" spc="-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uzraudzība? Vai ir paredzēta konkurence starp piegādātājiem līgumsaistību izpildes procesā?</a:t>
            </a:r>
            <a:endParaRPr kumimoji="0" lang="lv-LV" sz="2000" b="0" i="0" u="none" strike="noStrike" kern="1200" cap="none" spc="0" normalizeH="0" baseline="0" noProof="0" dirty="0">
              <a:ln>
                <a:noFill/>
              </a:ln>
              <a:solidFill>
                <a:srgbClr val="58595B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097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E1C9B-9DD3-48E9-9C09-6FD0ECB8D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Jautājumi?</a:t>
            </a:r>
            <a:br>
              <a:rPr lang="en-GB" dirty="0"/>
            </a:br>
            <a:r>
              <a:rPr lang="en-GB" dirty="0"/>
              <a:t>sanita.briede@stradini.lv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292087147"/>
      </p:ext>
    </p:extLst>
  </p:cSld>
  <p:clrMapOvr>
    <a:masterClrMapping/>
  </p:clrMapOvr>
</p:sld>
</file>

<file path=ppt/theme/theme1.xml><?xml version="1.0" encoding="utf-8"?>
<a:theme xmlns:a="http://schemas.openxmlformats.org/drawingml/2006/main" name="Jaunā algu modeļa testēšana PSKUS 2020_Final">
  <a:themeElements>
    <a:clrScheme name="Custom 6">
      <a:dk1>
        <a:srgbClr val="58595B"/>
      </a:dk1>
      <a:lt1>
        <a:sysClr val="window" lastClr="FFFFFF"/>
      </a:lt1>
      <a:dk2>
        <a:srgbClr val="235590"/>
      </a:dk2>
      <a:lt2>
        <a:srgbClr val="6786B8"/>
      </a:lt2>
      <a:accent1>
        <a:srgbClr val="235590"/>
      </a:accent1>
      <a:accent2>
        <a:srgbClr val="6786B8"/>
      </a:accent2>
      <a:accent3>
        <a:srgbClr val="58595B"/>
      </a:accent3>
      <a:accent4>
        <a:srgbClr val="235590"/>
      </a:accent4>
      <a:accent5>
        <a:srgbClr val="58595B"/>
      </a:accent5>
      <a:accent6>
        <a:srgbClr val="6786B8"/>
      </a:accent6>
      <a:hlink>
        <a:srgbClr val="235590"/>
      </a:hlink>
      <a:folHlink>
        <a:srgbClr val="6786B8"/>
      </a:folHlink>
    </a:clrScheme>
    <a:fontScheme name="Custom 2">
      <a:majorFont>
        <a:latin typeface="Arial Black"/>
        <a:ea typeface=""/>
        <a:cs typeface=""/>
      </a:majorFont>
      <a:minorFont>
        <a:latin typeface="Arial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Jaunā algu modeļa testēšana PSKUS 2020_Final</Template>
  <TotalTime>1421</TotalTime>
  <Words>168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Arial Nova</vt:lpstr>
      <vt:lpstr>Times New Roman</vt:lpstr>
      <vt:lpstr>Wingdings</vt:lpstr>
      <vt:lpstr>Jaunā algu modeļa testēšana PSKUS 2020_Final</vt:lpstr>
      <vt:lpstr>Tirgus izpētes nozīme iepirkumos</vt:lpstr>
      <vt:lpstr>“Best Value for Money” (BVM) "vislabākā cenas un vērtības attiecība“ - prasa rūpīgu iepirkuma plānošanu visās trīs galvenajās iepirkuma fāzēs: "pirms", "laikā" un "pēc" līguma piešķiršanas</vt:lpstr>
      <vt:lpstr>“Best Value for Money” (BVM) "vislabākā cenas un vērtības attiecība“ - prasa rūpīgu iepirkuma plānošanu visās trīs galvenajās iepirkuma fāzēs: "pirms", "laikā" un "pēc" līguma piešķiršanas</vt:lpstr>
      <vt:lpstr>Jautājumi? sanita.briede@stradini.lv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PSKUS 2021.gada Iepirkumu plāns</dc:title>
  <dc:creator>Sanita Briede</dc:creator>
  <cp:lastModifiedBy>Sanita Briede</cp:lastModifiedBy>
  <cp:revision>118</cp:revision>
  <dcterms:created xsi:type="dcterms:W3CDTF">2021-01-05T09:34:04Z</dcterms:created>
  <dcterms:modified xsi:type="dcterms:W3CDTF">2024-11-14T09:59:33Z</dcterms:modified>
</cp:coreProperties>
</file>